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81" r:id="rId3"/>
  </p:sldMasterIdLst>
  <p:notesMasterIdLst>
    <p:notesMasterId r:id="rId12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78" r:id="rId11"/>
  </p:sldIdLst>
  <p:sldSz cx="12192000" cy="6858000"/>
  <p:notesSz cx="6858000" cy="12192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74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png>
</file>

<file path=ppt/media/image36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611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611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B625E-19CB-4147-B8A9-3CF83CF43441}" type="datetimeFigureOut">
              <a:rPr lang="en-NL" smtClean="0"/>
              <a:t>13/04/2025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1580813"/>
            <a:ext cx="2971800" cy="611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06967-2F85-D04D-B687-9EA2624191C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02733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3921b2527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2f3921b2527_1_1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" name="Google Shape;92;g2f3921b2527_1_1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f3921b2527_1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9" name="Google Shape;519;g2f3921b2527_1_43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0" name="Google Shape;520;g2f3921b2527_1_434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9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0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5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Disposition personnalisé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7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90968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4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8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9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0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1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8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2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7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3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4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5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4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6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2f3921b2527_1_5"/>
          <p:cNvSpPr/>
          <p:nvPr/>
        </p:nvSpPr>
        <p:spPr>
          <a:xfrm>
            <a:off x="0" y="-22301"/>
            <a:ext cx="12032535" cy="6338264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7;g2f3921b2527_1_5"/>
          <p:cNvPicPr preferRelativeResize="0"/>
          <p:nvPr/>
        </p:nvPicPr>
        <p:blipFill rotWithShape="1">
          <a:blip r:embed="rId2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g2f3921b2527_1_5"/>
          <p:cNvSpPr/>
          <p:nvPr/>
        </p:nvSpPr>
        <p:spPr>
          <a:xfrm>
            <a:off x="12754" y="4832211"/>
            <a:ext cx="12179246" cy="2042360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" name="Google Shape;39;g2f3921b2527_1_5"/>
          <p:cNvPicPr preferRelativeResize="0"/>
          <p:nvPr/>
        </p:nvPicPr>
        <p:blipFill rotWithShape="1">
          <a:blip r:embed="rId3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g2f3921b2527_1_5"/>
          <p:cNvSpPr txBox="1">
            <a:spLocks noGrp="1"/>
          </p:cNvSpPr>
          <p:nvPr>
            <p:ph type="title"/>
          </p:nvPr>
        </p:nvSpPr>
        <p:spPr>
          <a:xfrm>
            <a:off x="744354" y="2314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g2f3921b2527_1_5"/>
          <p:cNvSpPr txBox="1">
            <a:spLocks noGrp="1"/>
          </p:cNvSpPr>
          <p:nvPr>
            <p:ph type="body" idx="1"/>
          </p:nvPr>
        </p:nvSpPr>
        <p:spPr>
          <a:xfrm>
            <a:off x="744354" y="2777636"/>
            <a:ext cx="1044439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g2f3921b2527_1_5"/>
          <p:cNvSpPr/>
          <p:nvPr/>
        </p:nvSpPr>
        <p:spPr>
          <a:xfrm>
            <a:off x="11037739" y="5716824"/>
            <a:ext cx="1171195" cy="1171195"/>
          </a:xfrm>
          <a:custGeom>
            <a:avLst/>
            <a:gdLst/>
            <a:ahLst/>
            <a:cxnLst/>
            <a:rect l="l" t="t" r="r" b="b"/>
            <a:pathLst>
              <a:path w="1402596" h="1402596" extrusionOk="0">
                <a:moveTo>
                  <a:pt x="0" y="1402596"/>
                </a:moveTo>
                <a:lnTo>
                  <a:pt x="1402596" y="0"/>
                </a:lnTo>
                <a:lnTo>
                  <a:pt x="1402596" y="1402596"/>
                </a:lnTo>
                <a:lnTo>
                  <a:pt x="0" y="140259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g2f3921b2527_1_5"/>
          <p:cNvSpPr/>
          <p:nvPr/>
        </p:nvSpPr>
        <p:spPr>
          <a:xfrm rot="-2659028">
            <a:off x="10539361" y="5650681"/>
            <a:ext cx="1640667" cy="774393"/>
          </a:xfrm>
          <a:custGeom>
            <a:avLst/>
            <a:gdLst/>
            <a:ahLst/>
            <a:cxnLst/>
            <a:rect l="l" t="t" r="r" b="b"/>
            <a:pathLst>
              <a:path w="1568570" h="780013" extrusionOk="0">
                <a:moveTo>
                  <a:pt x="0" y="780013"/>
                </a:moveTo>
                <a:cubicBezTo>
                  <a:pt x="22577" y="772854"/>
                  <a:pt x="614066" y="457407"/>
                  <a:pt x="805448" y="0"/>
                </a:cubicBezTo>
                <a:cubicBezTo>
                  <a:pt x="1338525" y="651398"/>
                  <a:pt x="1577484" y="756042"/>
                  <a:pt x="1568317" y="756181"/>
                </a:cubicBezTo>
                <a:lnTo>
                  <a:pt x="0" y="780013"/>
                </a:lnTo>
                <a:close/>
              </a:path>
            </a:pathLst>
          </a:custGeom>
          <a:solidFill>
            <a:srgbClr val="303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g2f3921b2527_1_5"/>
          <p:cNvSpPr txBox="1"/>
          <p:nvPr/>
        </p:nvSpPr>
        <p:spPr>
          <a:xfrm>
            <a:off x="11291245" y="6408696"/>
            <a:ext cx="100325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426D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EE426D"/>
                </a:solidFill>
                <a:latin typeface="Calibri"/>
                <a:ea typeface="Calibri"/>
                <a:cs typeface="Calibri"/>
                <a:sym typeface="Calibri"/>
              </a:rPr>
              <a:t>GN5-1</a:t>
            </a:r>
            <a:endParaRPr sz="2000" b="1" i="0" u="none" strike="noStrike" cap="none">
              <a:solidFill>
                <a:srgbClr val="EE42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89651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7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8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9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0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1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2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3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54879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4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4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5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-55418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6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rcRect l="34639"/>
          <a:stretch/>
        </p:blipFill>
        <p:spPr bwMode="auto">
          <a:xfrm>
            <a:off x="10319656" y="0"/>
            <a:ext cx="1872343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6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998895" y="705164"/>
            <a:ext cx="9894723" cy="430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065081"/>
                </a:solidFill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7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8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29_Custom Layou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f3921b2527_1_425"/>
          <p:cNvSpPr/>
          <p:nvPr/>
        </p:nvSpPr>
        <p:spPr>
          <a:xfrm>
            <a:off x="0" y="-22302"/>
            <a:ext cx="12192000" cy="6842711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" name="Google Shape;67;g2f3921b2527_1_425"/>
          <p:cNvPicPr preferRelativeResize="0"/>
          <p:nvPr/>
        </p:nvPicPr>
        <p:blipFill rotWithShape="1">
          <a:blip r:embed="rId2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g2f3921b2527_1_425"/>
          <p:cNvSpPr/>
          <p:nvPr/>
        </p:nvSpPr>
        <p:spPr>
          <a:xfrm>
            <a:off x="0" y="4828031"/>
            <a:ext cx="12192000" cy="2052067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9" name="Google Shape;69;g2f3921b2527_1_425"/>
          <p:cNvPicPr preferRelativeResize="0"/>
          <p:nvPr/>
        </p:nvPicPr>
        <p:blipFill rotWithShape="1">
          <a:blip r:embed="rId3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g2f3921b2527_1_425"/>
          <p:cNvSpPr txBox="1">
            <a:spLocks noGrp="1"/>
          </p:cNvSpPr>
          <p:nvPr>
            <p:ph type="title"/>
          </p:nvPr>
        </p:nvSpPr>
        <p:spPr>
          <a:xfrm>
            <a:off x="744354" y="2187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1" name="Google Shape;71;g2f3921b2527_1_425"/>
          <p:cNvSpPr txBox="1">
            <a:spLocks noGrp="1"/>
          </p:cNvSpPr>
          <p:nvPr>
            <p:ph type="body" idx="1"/>
          </p:nvPr>
        </p:nvSpPr>
        <p:spPr>
          <a:xfrm>
            <a:off x="744354" y="2650636"/>
            <a:ext cx="1044439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g2f3921b2527_1_425"/>
          <p:cNvSpPr txBox="1"/>
          <p:nvPr/>
        </p:nvSpPr>
        <p:spPr>
          <a:xfrm>
            <a:off x="744354" y="5303545"/>
            <a:ext cx="5467827" cy="427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www.geant.org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3" name="Google Shape;73;g2f3921b2527_1_425" descr="Graphical user interface, text, email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8189" y="5824136"/>
            <a:ext cx="1984777" cy="4148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428854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  <p:pic>
        <p:nvPicPr>
          <p:cNvPr id="6" name="Picture 3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998895" y="705164"/>
            <a:ext cx="9894723" cy="430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5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pic>
        <p:nvPicPr>
          <p:cNvPr id="6" name="Picture 4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3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5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3748" y="-8626"/>
            <a:ext cx="2868252" cy="6866709"/>
          </a:xfrm>
          <a:prstGeom prst="rect">
            <a:avLst/>
          </a:prstGeom>
        </p:spPr>
      </p:pic>
      <p:pic>
        <p:nvPicPr>
          <p:cNvPr id="6" name="Picture 4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4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4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5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5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pic>
        <p:nvPicPr>
          <p:cNvPr id="6" name="Picture 4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6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5" name="Picture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9327386" y="0"/>
            <a:ext cx="2864614" cy="6858000"/>
          </a:xfrm>
          <a:prstGeom prst="rect">
            <a:avLst/>
          </a:prstGeom>
        </p:spPr>
      </p:pic>
      <p:pic>
        <p:nvPicPr>
          <p:cNvPr id="6" name="Picture 4"/>
          <p:cNvPicPr>
            <a:picLocks noChangeAspect="1"/>
          </p:cNvPicPr>
          <p:nvPr userDrawn="1"/>
        </p:nvPicPr>
        <p:blipFill>
          <a:blip r:embed="rId3"/>
          <a:srcRect b="18335"/>
          <a:stretch/>
        </p:blipFill>
        <p:spPr bwMode="auto"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 bwMode="auto"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6"/>
          <p:cNvSpPr>
            <a:spLocks noAdjustHandles="1"/>
          </p:cNvSpPr>
          <p:nvPr userDrawn="1"/>
        </p:nvSpPr>
        <p:spPr bwMode="auto"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20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>
              <a:solidFill>
                <a:srgbClr val="03435F"/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3.xml"/><Relationship Id="rId5" Type="http://schemas.openxmlformats.org/officeDocument/2006/relationships/image" Target="../media/image2.png"/><Relationship Id="rId4" Type="http://schemas.openxmlformats.org/officeDocument/2006/relationships/image" Target="../media/image3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Modifiez le style du titre</a:t>
            </a:r>
            <a:endParaRPr lang="en-GB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Modifier les styles du texte du masque</a:t>
            </a:r>
            <a:br>
              <a:rPr lang="fr-FR"/>
            </a:br>
            <a:r>
              <a:rPr lang="fr-FR"/>
              <a:t>Deuxième niveau</a:t>
            </a:r>
            <a:br>
              <a:rPr lang="fr-FR"/>
            </a:br>
            <a:r>
              <a:rPr lang="fr-FR"/>
              <a:t>Troisième niveau</a:t>
            </a:r>
            <a:br>
              <a:rPr lang="fr-FR"/>
            </a:br>
            <a:r>
              <a:rPr lang="fr-FR"/>
              <a:t>Quatrième niveau</a:t>
            </a:r>
            <a:br>
              <a:rPr lang="fr-FR"/>
            </a:br>
            <a:r>
              <a:rPr lang="fr-FR"/>
              <a:t>Cinquième niveau</a:t>
            </a:r>
            <a:endParaRPr lang="en-GB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2D7EAA8-B7E5-4FC7-AB41-745FA14F2C83}" type="datetimeFigureOut">
              <a:rPr lang="en-GB"/>
              <a:t>13/04/2025</a:t>
            </a:fld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F98E993-549D-46EE-BEB7-091808556954}" type="slidenum">
              <a:rPr lang="en-GB"/>
              <a:t>‹#›</a:t>
            </a:fld>
            <a:endParaRPr lang="en-GB"/>
          </a:p>
        </p:txBody>
      </p:sp>
      <p:pic>
        <p:nvPicPr>
          <p:cNvPr id="9" name="Picture 6"/>
          <p:cNvPicPr>
            <a:picLocks noChangeAspect="1"/>
          </p:cNvPicPr>
          <p:nvPr userDrawn="1"/>
        </p:nvPicPr>
        <p:blipFill>
          <a:blip r:embed="rId4"/>
          <a:srcRect l="29114" t="13460" r="32414" b="53353"/>
          <a:stretch/>
        </p:blipFill>
        <p:spPr bwMode="auto">
          <a:xfrm flipH="1">
            <a:off x="0" y="-24064"/>
            <a:ext cx="12208809" cy="6882064"/>
          </a:xfrm>
          <a:prstGeom prst="rect">
            <a:avLst/>
          </a:prstGeom>
          <a:ln>
            <a:noFill/>
          </a:ln>
        </p:spPr>
      </p:pic>
      <p:sp>
        <p:nvSpPr>
          <p:cNvPr id="10" name="Text Placeholder 10"/>
          <p:cNvSpPr>
            <a:spLocks noAdjustHandles="1"/>
          </p:cNvSpPr>
          <p:nvPr userDrawn="1"/>
        </p:nvSpPr>
        <p:spPr bwMode="auto">
          <a:xfrm>
            <a:off x="882914" y="1834440"/>
            <a:ext cx="6311372" cy="4732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GB" sz="2800" b="1" i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Lorem Ipsum Dolor Sit Amet Sectetur Adipiscing Elit Vivamus</a:t>
            </a:r>
            <a:endParaRPr lang="en-US" sz="2800" b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11" name="Text Placeholder 6"/>
          <p:cNvSpPr>
            <a:spLocks noAdjustHandles="1"/>
          </p:cNvSpPr>
          <p:nvPr userDrawn="1"/>
        </p:nvSpPr>
        <p:spPr bwMode="auto">
          <a:xfrm>
            <a:off x="892439" y="2682447"/>
            <a:ext cx="5003270" cy="360672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en-US" sz="2400">
                <a:solidFill>
                  <a:schemeClr val="bg1"/>
                </a:solidFill>
                <a:latin typeface="+mn-lt"/>
              </a:rPr>
              <a:t>Subtitle (if applicable)</a:t>
            </a:r>
            <a:endParaRPr lang="en-GB" sz="2400">
              <a:solidFill>
                <a:schemeClr val="bg1"/>
              </a:solidFill>
              <a:latin typeface="+mn-lt"/>
            </a:endParaRPr>
          </a:p>
          <a:p>
            <a:pPr>
              <a:defRPr/>
            </a:pPr>
            <a:endParaRPr lang="en-GB" sz="24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2" name="Text Placeholder 6"/>
          <p:cNvSpPr>
            <a:spLocks noAdjustHandles="1"/>
          </p:cNvSpPr>
          <p:nvPr userDrawn="1"/>
        </p:nvSpPr>
        <p:spPr bwMode="auto">
          <a:xfrm>
            <a:off x="892438" y="6087277"/>
            <a:ext cx="2427973" cy="42831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000" b="0">
                <a:solidFill>
                  <a:schemeClr val="bg1"/>
                </a:solidFill>
                <a:latin typeface="+mn-lt"/>
              </a:rPr>
              <a:t>www.geant.org</a:t>
            </a:r>
            <a:endParaRPr lang="en-GB" sz="2000" b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13" name="Picture 10"/>
          <p:cNvPicPr>
            <a:picLocks noChangeAspect="1"/>
          </p:cNvPicPr>
          <p:nvPr userDrawn="1"/>
        </p:nvPicPr>
        <p:blipFill>
          <a:blip r:embed="rId5"/>
          <a:srcRect t="-1" b="-7426"/>
          <a:stretch/>
        </p:blipFill>
        <p:spPr bwMode="auto">
          <a:xfrm>
            <a:off x="998895" y="520296"/>
            <a:ext cx="1432449" cy="876891"/>
          </a:xfrm>
          <a:prstGeom prst="rect">
            <a:avLst/>
          </a:prstGeom>
        </p:spPr>
      </p:pic>
      <p:sp>
        <p:nvSpPr>
          <p:cNvPr id="14" name="Text Placeholder 6"/>
          <p:cNvSpPr>
            <a:spLocks noAdjustHandles="1"/>
          </p:cNvSpPr>
          <p:nvPr userDrawn="1"/>
        </p:nvSpPr>
        <p:spPr bwMode="auto">
          <a:xfrm>
            <a:off x="892439" y="3606739"/>
            <a:ext cx="6163776" cy="360672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b="1" i="0">
                <a:solidFill>
                  <a:schemeClr val="bg1"/>
                </a:solidFill>
                <a:latin typeface="+mn-lt"/>
              </a:rPr>
              <a:t>Name Surname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i="1">
                <a:solidFill>
                  <a:schemeClr val="bg1"/>
                </a:solidFill>
                <a:latin typeface="+mn-lt"/>
              </a:rPr>
              <a:t>Role in </a:t>
            </a:r>
            <a:r>
              <a:rPr lang="en-US" sz="2000" i="1" cap="all">
                <a:solidFill>
                  <a:schemeClr val="bg1"/>
                </a:solidFill>
                <a:latin typeface="+mn-lt"/>
              </a:rPr>
              <a:t>Géant</a:t>
            </a:r>
            <a:endParaRPr lang="en-GB" sz="2000" i="1" cap="all">
              <a:solidFill>
                <a:schemeClr val="bg1"/>
              </a:solidFill>
              <a:latin typeface="+mn-lt"/>
            </a:endParaRPr>
          </a:p>
        </p:txBody>
      </p:sp>
      <p:sp>
        <p:nvSpPr>
          <p:cNvPr id="15" name="Text Placeholder 6"/>
          <p:cNvSpPr>
            <a:spLocks noAdjustHandles="1"/>
          </p:cNvSpPr>
          <p:nvPr userDrawn="1"/>
        </p:nvSpPr>
        <p:spPr bwMode="auto">
          <a:xfrm>
            <a:off x="892439" y="4740871"/>
            <a:ext cx="5003270" cy="360672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000">
                <a:solidFill>
                  <a:schemeClr val="bg1"/>
                </a:solidFill>
                <a:latin typeface="+mn-lt"/>
              </a:rPr>
              <a:t>Event, Location, Date</a:t>
            </a:r>
            <a:endParaRPr lang="en-GB" sz="20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6" name="Text Placeholder 6"/>
          <p:cNvSpPr>
            <a:spLocks noAdjustHandles="1"/>
          </p:cNvSpPr>
          <p:nvPr userDrawn="1"/>
        </p:nvSpPr>
        <p:spPr bwMode="auto">
          <a:xfrm>
            <a:off x="882914" y="5223782"/>
            <a:ext cx="2394857" cy="42831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000" b="0">
                <a:solidFill>
                  <a:schemeClr val="bg1"/>
                </a:solidFill>
                <a:latin typeface="+mn-lt"/>
              </a:rPr>
              <a:t>Public / Confidential / Restricted</a:t>
            </a:r>
            <a:endParaRPr lang="en-GB" sz="1000" b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3" r:id="rId2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998895" y="705164"/>
            <a:ext cx="9894723" cy="430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998895" y="1353031"/>
            <a:ext cx="80728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6" name="TextBox 3"/>
          <p:cNvSpPr>
            <a:spLocks noAdjustHandles="1"/>
          </p:cNvSpPr>
          <p:nvPr userDrawn="1"/>
        </p:nvSpPr>
        <p:spPr bwMode="auto">
          <a:xfrm>
            <a:off x="998895" y="6229350"/>
            <a:ext cx="13271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fld id="{C291A8E1-EA52-46DB-B869-DB8F37812DDF}" type="slidenum">
              <a:rPr lang="en-GB" sz="1200">
                <a:solidFill>
                  <a:srgbClr val="065081"/>
                </a:solidFill>
                <a:latin typeface="+mn-lt"/>
              </a:rPr>
              <a:t>‹#›</a:t>
            </a:fld>
            <a:endParaRPr lang="en-GB" sz="1200">
              <a:solidFill>
                <a:srgbClr val="065081"/>
              </a:solidFill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4" r:id="rId30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lang="en-GB" sz="3200" b="1">
          <a:solidFill>
            <a:schemeClr val="accent1">
              <a:lumMod val="50000"/>
            </a:schemeClr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2D7EAA8-B7E5-4FC7-AB41-745FA14F2C83}" type="datetimeFigureOut">
              <a:rPr lang="en-GB"/>
              <a:t>13/04/2025</a:t>
            </a:fld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F98E993-549D-46EE-BEB7-091808556954}" type="slidenum">
              <a:rPr lang="en-GB"/>
              <a:t>‹#›</a:t>
            </a:fld>
            <a:endParaRPr lang="en-GB"/>
          </a:p>
        </p:txBody>
      </p:sp>
      <p:pic>
        <p:nvPicPr>
          <p:cNvPr id="9" name="Picture 6"/>
          <p:cNvPicPr>
            <a:picLocks noChangeAspect="1"/>
          </p:cNvPicPr>
          <p:nvPr userDrawn="1"/>
        </p:nvPicPr>
        <p:blipFill>
          <a:blip r:embed="rId3"/>
          <a:srcRect l="29114" t="13460" r="32414" b="53353"/>
          <a:stretch/>
        </p:blipFill>
        <p:spPr bwMode="auto">
          <a:xfrm flipH="1">
            <a:off x="0" y="-24064"/>
            <a:ext cx="12208809" cy="6882064"/>
          </a:xfrm>
          <a:prstGeom prst="rect">
            <a:avLst/>
          </a:prstGeom>
          <a:ln>
            <a:noFill/>
          </a:ln>
        </p:spPr>
      </p:pic>
      <p:sp>
        <p:nvSpPr>
          <p:cNvPr id="10" name="Text Placeholder 10"/>
          <p:cNvSpPr>
            <a:spLocks noAdjustHandles="1"/>
          </p:cNvSpPr>
          <p:nvPr userDrawn="1"/>
        </p:nvSpPr>
        <p:spPr bwMode="auto">
          <a:xfrm>
            <a:off x="998895" y="2538238"/>
            <a:ext cx="6087102" cy="4732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400" b="1">
                <a:solidFill>
                  <a:schemeClr val="bg1"/>
                </a:solidFill>
                <a:latin typeface="+mn-lt"/>
              </a:rPr>
              <a:t>Thank you</a:t>
            </a:r>
          </a:p>
        </p:txBody>
      </p:sp>
      <p:sp>
        <p:nvSpPr>
          <p:cNvPr id="11" name="Text Placeholder 6"/>
          <p:cNvSpPr>
            <a:spLocks noAdjustHandles="1"/>
          </p:cNvSpPr>
          <p:nvPr userDrawn="1"/>
        </p:nvSpPr>
        <p:spPr bwMode="auto">
          <a:xfrm>
            <a:off x="998895" y="5110823"/>
            <a:ext cx="2427973" cy="428319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000" b="0">
                <a:solidFill>
                  <a:schemeClr val="bg1"/>
                </a:solidFill>
                <a:latin typeface="+mn-lt"/>
              </a:rPr>
              <a:t>www.geant.org</a:t>
            </a:r>
            <a:endParaRPr lang="en-GB" sz="2000" b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2" name="Text Placeholder 6"/>
          <p:cNvSpPr>
            <a:spLocks noAdjustHandles="1"/>
          </p:cNvSpPr>
          <p:nvPr userDrawn="1"/>
        </p:nvSpPr>
        <p:spPr bwMode="auto">
          <a:xfrm>
            <a:off x="998896" y="3357061"/>
            <a:ext cx="5003270" cy="360672"/>
          </a:xfrm>
          <a:prstGeom prst="rect">
            <a:avLst/>
          </a:prstGeom>
        </p:spPr>
        <p:txBody>
          <a:bodyPr/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000">
                <a:solidFill>
                  <a:schemeClr val="bg1"/>
                </a:solidFill>
                <a:latin typeface="+mn-lt"/>
              </a:rPr>
              <a:t>Any questions?</a:t>
            </a:r>
            <a:endParaRPr lang="en-GB" sz="20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3" name="TextBox 13"/>
          <p:cNvSpPr>
            <a:spLocks noAdjustHandles="1"/>
          </p:cNvSpPr>
          <p:nvPr userDrawn="1"/>
        </p:nvSpPr>
        <p:spPr bwMode="auto">
          <a:xfrm>
            <a:off x="1622016" y="6108114"/>
            <a:ext cx="2348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GB" sz="6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GÉANT Association on behalf of the GN4 Phase 3 project (GN4-3).</a:t>
            </a:r>
            <a:endParaRPr/>
          </a:p>
          <a:p>
            <a:pPr>
              <a:defRPr/>
            </a:pPr>
            <a:r>
              <a:rPr lang="en-GB" sz="6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The research leading to these results has received funding from</a:t>
            </a:r>
            <a:endParaRPr/>
          </a:p>
          <a:p>
            <a:pPr>
              <a:defRPr/>
            </a:pPr>
            <a:r>
              <a:rPr lang="en-GB" sz="6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the European Union’s Horizon 2020 research and innovation programme under Grant Agreement No. 856726 (GN4-3).</a:t>
            </a:r>
            <a:endParaRPr lang="en-GB" sz="60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14" name="Picture 17"/>
          <p:cNvPicPr>
            <a:picLocks noChangeAspect="1"/>
          </p:cNvPicPr>
          <p:nvPr userDrawn="1"/>
        </p:nvPicPr>
        <p:blipFill>
          <a:blip r:embed="rId4"/>
          <a:stretch/>
        </p:blipFill>
        <p:spPr bwMode="auto">
          <a:xfrm>
            <a:off x="1053347" y="6157486"/>
            <a:ext cx="568670" cy="36292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 userDrawn="1"/>
        </p:nvPicPr>
        <p:blipFill>
          <a:blip r:embed="rId5"/>
          <a:srcRect t="-1" b="-7426"/>
          <a:stretch/>
        </p:blipFill>
        <p:spPr bwMode="auto">
          <a:xfrm>
            <a:off x="998895" y="520296"/>
            <a:ext cx="1432449" cy="87689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FEDS/MRPS" TargetMode="External"/><Relationship Id="rId2" Type="http://schemas.openxmlformats.org/officeDocument/2006/relationships/hyperlink" Target="https://github.com/REFEDS/MRPS/blob/master/MRPS-templatev1.1.docx" TargetMode="Externa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3921b2527_1_15"/>
          <p:cNvSpPr txBox="1"/>
          <p:nvPr/>
        </p:nvSpPr>
        <p:spPr>
          <a:xfrm>
            <a:off x="744354" y="3940600"/>
            <a:ext cx="7485589" cy="732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g2f3921b2527_1_15"/>
          <p:cNvSpPr txBox="1"/>
          <p:nvPr/>
        </p:nvSpPr>
        <p:spPr>
          <a:xfrm>
            <a:off x="744354" y="6344021"/>
            <a:ext cx="6689792" cy="35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&lt;Click to edit label&gt; Public (PU) / Project Participants Sensitive (SEN)</a:t>
            </a: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g2f3921b2527_1_15"/>
          <p:cNvSpPr txBox="1"/>
          <p:nvPr/>
        </p:nvSpPr>
        <p:spPr>
          <a:xfrm>
            <a:off x="744355" y="5186065"/>
            <a:ext cx="6199690" cy="427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eduGAIN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training for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ngREN</a:t>
            </a:r>
            <a:endParaRPr lang="en-US" sz="1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April 2025</a:t>
            </a:r>
          </a:p>
        </p:txBody>
      </p:sp>
      <p:sp>
        <p:nvSpPr>
          <p:cNvPr id="97" name="Google Shape;97;g2f3921b2527_1_15"/>
          <p:cNvSpPr txBox="1">
            <a:spLocks noGrp="1"/>
          </p:cNvSpPr>
          <p:nvPr>
            <p:ph type="title"/>
          </p:nvPr>
        </p:nvSpPr>
        <p:spPr>
          <a:xfrm>
            <a:off x="744354" y="2314410"/>
            <a:ext cx="10555017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dirty="0"/>
              <a:t>Metadata Registration Practice Statement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2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sz="2900" dirty="0"/>
              <a:t>What is </a:t>
            </a:r>
            <a:r>
              <a:rPr lang="en-US" sz="2900" dirty="0">
                <a:solidFill>
                  <a:srgbClr val="C00000"/>
                </a:solidFill>
              </a:rPr>
              <a:t>the Metadata Registration Practice Statement (MRPS) </a:t>
            </a:r>
            <a:r>
              <a:rPr lang="en-US" sz="2900" dirty="0"/>
              <a:t>?</a:t>
            </a:r>
            <a:endParaRPr sz="2900" dirty="0"/>
          </a:p>
        </p:txBody>
      </p:sp>
      <p:sp>
        <p:nvSpPr>
          <p:cNvPr id="5" name="Espace réservé du contenu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marL="0" indent="0">
              <a:buNone/>
              <a:defRPr/>
            </a:pPr>
            <a:r>
              <a:rPr lang="en-US"/>
              <a:t>SAML Metadata Producers </a:t>
            </a:r>
            <a:r>
              <a:rPr lang="en-US" b="1"/>
              <a:t>MUST publish a SAML Metadata Registration Practice Statement</a:t>
            </a:r>
            <a:r>
              <a:rPr lang="en-US"/>
              <a:t> (MRPS) in English in order for their SAML Metadata to be aggregated and published by eduGAIN. </a:t>
            </a:r>
            <a:endParaRPr/>
          </a:p>
          <a:p>
            <a:pPr marL="0" indent="0">
              <a:buNone/>
              <a:defRPr/>
            </a:pPr>
            <a:endParaRPr lang="en-US"/>
          </a:p>
          <a:p>
            <a:pPr marL="0" indent="0">
              <a:buNone/>
              <a:defRPr/>
            </a:pPr>
            <a:r>
              <a:rPr lang="en-US"/>
              <a:t>The Metadata Registration Practice Statement SHALL </a:t>
            </a:r>
            <a:r>
              <a:rPr lang="en-US" b="1"/>
              <a:t>describe rules and procedures </a:t>
            </a:r>
            <a:r>
              <a:rPr lang="en-US"/>
              <a:t>used for registering entities which get exposed to interfederation, </a:t>
            </a:r>
            <a:r>
              <a:rPr lang="en-US" b="1"/>
              <a:t>including eligibility</a:t>
            </a:r>
            <a:r>
              <a:rPr lang="en-US"/>
              <a:t>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2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sz="2900"/>
              <a:t>Metadata Registration Practice Statement : content</a:t>
            </a:r>
            <a:endParaRPr sz="2900"/>
          </a:p>
        </p:txBody>
      </p:sp>
      <p:sp>
        <p:nvSpPr>
          <p:cNvPr id="5" name="Espace réservé du contenu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  <a:p>
            <a:pPr marL="0" indent="0">
              <a:buNone/>
              <a:defRPr/>
            </a:pPr>
            <a:endParaRPr lang="fr-FR"/>
          </a:p>
          <a:p>
            <a:pPr>
              <a:defRPr/>
            </a:pPr>
            <a:endParaRPr lang="en-US"/>
          </a:p>
        </p:txBody>
      </p:sp>
      <p:sp>
        <p:nvSpPr>
          <p:cNvPr id="6" name="Espace réservé du contenu 1"/>
          <p:cNvSpPr>
            <a:spLocks/>
          </p:cNvSpPr>
          <p:nvPr/>
        </p:nvSpPr>
        <p:spPr bwMode="auto">
          <a:xfrm>
            <a:off x="1151295" y="1580450"/>
            <a:ext cx="9197037" cy="43513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/>
              <a:t>Introduction and Applicability:</a:t>
            </a:r>
            <a:endParaRPr dirty="0"/>
          </a:p>
          <a:p>
            <a:pPr marL="457200" lvl="1" indent="0">
              <a:buNone/>
              <a:defRPr/>
            </a:pPr>
            <a:r>
              <a:rPr lang="en-US" i="1" dirty="0"/>
              <a:t>The introduction should briefly introduce the Metadata Registration Practice Statement and describe the document publication process.</a:t>
            </a:r>
            <a:r>
              <a:rPr lang="fr-FR" dirty="0"/>
              <a:t> </a:t>
            </a:r>
            <a:endParaRPr dirty="0"/>
          </a:p>
          <a:p>
            <a:pPr marL="457200" lvl="1" indent="0">
              <a:buNone/>
              <a:defRPr/>
            </a:pPr>
            <a:endParaRPr lang="fr-FR" dirty="0"/>
          </a:p>
          <a:p>
            <a:pPr>
              <a:defRPr/>
            </a:pPr>
            <a:r>
              <a:rPr lang="fr-FR" dirty="0"/>
              <a:t> </a:t>
            </a:r>
            <a:r>
              <a:rPr lang="fr-FR" dirty="0" err="1"/>
              <a:t>Member</a:t>
            </a:r>
            <a:r>
              <a:rPr lang="fr-FR" dirty="0"/>
              <a:t> </a:t>
            </a:r>
            <a:r>
              <a:rPr lang="fr-FR" dirty="0" err="1"/>
              <a:t>Eligibility</a:t>
            </a:r>
            <a:r>
              <a:rPr lang="fr-FR" dirty="0"/>
              <a:t> and </a:t>
            </a:r>
            <a:r>
              <a:rPr lang="fr-FR" dirty="0" err="1"/>
              <a:t>Ownership</a:t>
            </a:r>
            <a:r>
              <a:rPr lang="fr-FR" dirty="0"/>
              <a:t>:</a:t>
            </a:r>
            <a:endParaRPr dirty="0"/>
          </a:p>
          <a:p>
            <a:pPr marL="457200" lvl="1" indent="0">
              <a:buNone/>
              <a:defRPr/>
            </a:pPr>
            <a:r>
              <a:rPr lang="en-US" i="1" dirty="0"/>
              <a:t>It should </a:t>
            </a:r>
            <a:r>
              <a:rPr lang="en-US" i="1" dirty="0">
                <a:solidFill>
                  <a:srgbClr val="C00000"/>
                </a:solidFill>
              </a:rPr>
              <a:t>describe the process by which the Federation establishes member eligibility.</a:t>
            </a:r>
            <a:r>
              <a:rPr lang="en-US" i="1" dirty="0"/>
              <a:t> </a:t>
            </a:r>
            <a:br>
              <a:rPr lang="en-US" i="1" dirty="0"/>
            </a:br>
            <a:r>
              <a:rPr lang="en-US" i="1" dirty="0"/>
              <a:t>HOW members join is probably already documented in the Federation Policy, and this can be referenced here. </a:t>
            </a:r>
            <a:br>
              <a:rPr lang="en-US" i="1" dirty="0"/>
            </a:br>
            <a:r>
              <a:rPr lang="en-US" i="1" dirty="0"/>
              <a:t>The MRPS should provide more detail about WHAT the Federation does to manage and restrict membership.</a:t>
            </a:r>
            <a:endParaRPr dirty="0"/>
          </a:p>
          <a:p>
            <a:pPr marL="457200" lvl="1" indent="0">
              <a:buNone/>
              <a:defRPr/>
            </a:pPr>
            <a:endParaRPr lang="fr-FR" dirty="0"/>
          </a:p>
          <a:p>
            <a:pPr marL="457200" indent="-457200">
              <a:buFont typeface="+mj-lt"/>
              <a:buAutoNum type="arabicPeriod"/>
              <a:defRPr/>
            </a:pPr>
            <a:endParaRPr lang="fr-F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2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sz="2900"/>
              <a:t>Metadata Registration Practice Statement : content</a:t>
            </a:r>
            <a:endParaRPr sz="2900"/>
          </a:p>
        </p:txBody>
      </p:sp>
      <p:sp>
        <p:nvSpPr>
          <p:cNvPr id="5" name="Espace réservé du contenu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  <a:p>
            <a:pPr marL="0" indent="0">
              <a:buNone/>
              <a:defRPr/>
            </a:pPr>
            <a:endParaRPr lang="fr-FR"/>
          </a:p>
          <a:p>
            <a:pPr>
              <a:defRPr/>
            </a:pPr>
            <a:endParaRPr lang="en-US"/>
          </a:p>
        </p:txBody>
      </p:sp>
      <p:sp>
        <p:nvSpPr>
          <p:cNvPr id="6" name="Espace réservé du contenu 1"/>
          <p:cNvSpPr>
            <a:spLocks/>
          </p:cNvSpPr>
          <p:nvPr/>
        </p:nvSpPr>
        <p:spPr bwMode="auto">
          <a:xfrm>
            <a:off x="1151295" y="1580450"/>
            <a:ext cx="9308549" cy="43513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/>
              <a:t>Metadata Format:</a:t>
            </a:r>
            <a:endParaRPr/>
          </a:p>
          <a:p>
            <a:pPr lvl="1">
              <a:defRPr/>
            </a:pPr>
            <a:r>
              <a:rPr lang="en-US" i="1"/>
              <a:t>It should refer to the way in which registration information is referenced in the entity metadata.</a:t>
            </a:r>
            <a:r>
              <a:rPr lang="en-US"/>
              <a:t> </a:t>
            </a:r>
            <a:endParaRPr/>
          </a:p>
          <a:p>
            <a:pPr lvl="1">
              <a:defRPr/>
            </a:pPr>
            <a:r>
              <a:rPr lang="en-US"/>
              <a:t>Example: </a:t>
            </a:r>
            <a:endParaRPr/>
          </a:p>
        </p:txBody>
      </p:sp>
      <p:sp>
        <p:nvSpPr>
          <p:cNvPr id="7" name="Text Box 5"/>
          <p:cNvSpPr>
            <a:spLocks/>
          </p:cNvSpPr>
          <p:nvPr/>
        </p:nvSpPr>
        <p:spPr bwMode="auto">
          <a:xfrm>
            <a:off x="1305158" y="3415060"/>
            <a:ext cx="9154686" cy="126845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Aft>
                <a:spcPts val="0"/>
              </a:spcAft>
              <a:defRPr/>
            </a:pPr>
            <a:r>
              <a:rPr lang="en-US"/>
              <a:t>&lt;mdrpi:RegistrationInfo     registrationAuthority="http://Federation.org"     registrationInstant="2016-11-29T13:39:41Z"&gt;   &lt;mdrpi:RegistrationPolicy xml:lang="en"&gt; http://Federation.org/doc/MRPS20121110&lt;/mdrpi:RegistrationPolicy&gt;  &lt;/mdrpi:RegistrationInfo&gt;</a:t>
            </a:r>
            <a:r>
              <a:rPr lang="fr-FR"/>
              <a:t> </a:t>
            </a:r>
            <a:r>
              <a:rPr lang="en-US" sz="1200">
                <a:ea typeface="MS Mincho"/>
                <a:cs typeface="Times New Roman"/>
              </a:rPr>
              <a:t> </a:t>
            </a:r>
            <a:endParaRPr lang="fr-FR" sz="1200">
              <a:ea typeface="MS Mincho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2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sz="2900"/>
              <a:t>Metadata Registration Practice Statement : content</a:t>
            </a:r>
            <a:endParaRPr sz="2900"/>
          </a:p>
        </p:txBody>
      </p:sp>
      <p:sp>
        <p:nvSpPr>
          <p:cNvPr id="5" name="Espace réservé du contenu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  <a:p>
            <a:pPr marL="0" indent="0">
              <a:buNone/>
              <a:defRPr/>
            </a:pPr>
            <a:endParaRPr lang="fr-FR"/>
          </a:p>
          <a:p>
            <a:pPr>
              <a:defRPr/>
            </a:pPr>
            <a:endParaRPr lang="en-US"/>
          </a:p>
        </p:txBody>
      </p:sp>
      <p:sp>
        <p:nvSpPr>
          <p:cNvPr id="6" name="Espace réservé du contenu 1"/>
          <p:cNvSpPr>
            <a:spLocks/>
          </p:cNvSpPr>
          <p:nvPr/>
        </p:nvSpPr>
        <p:spPr bwMode="auto">
          <a:xfrm>
            <a:off x="1151295" y="1580450"/>
            <a:ext cx="10047647" cy="43513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/>
              <a:t>Entity Eligibility and Validation:</a:t>
            </a:r>
            <a:endParaRPr/>
          </a:p>
          <a:p>
            <a:pPr lvl="1">
              <a:defRPr/>
            </a:pPr>
            <a:r>
              <a:rPr lang="en-US" i="1"/>
              <a:t>It describes the processes and checks put in place before an entity is registered.</a:t>
            </a:r>
            <a:endParaRPr/>
          </a:p>
          <a:p>
            <a:pPr lvl="1">
              <a:defRPr/>
            </a:pPr>
            <a:r>
              <a:rPr lang="en-US" i="1"/>
              <a:t>Example: </a:t>
            </a:r>
            <a:endParaRPr lang="fr-FR"/>
          </a:p>
        </p:txBody>
      </p:sp>
      <p:sp>
        <p:nvSpPr>
          <p:cNvPr id="7" name="Text Box 5"/>
          <p:cNvSpPr>
            <a:spLocks/>
          </p:cNvSpPr>
          <p:nvPr/>
        </p:nvSpPr>
        <p:spPr bwMode="auto">
          <a:xfrm>
            <a:off x="1238251" y="3125128"/>
            <a:ext cx="9154686" cy="335373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defRPr/>
            </a:pPr>
            <a:r>
              <a:rPr lang="en-US" b="1"/>
              <a:t>Entity Registration: </a:t>
            </a:r>
            <a:r>
              <a:rPr lang="en-US"/>
              <a:t>The Federation Operator SHALL verify the member’s right to use particular domain names in relation to entityID attributes and, for Identity Provider entities, any scope elements. </a:t>
            </a:r>
            <a:endParaRPr/>
          </a:p>
          <a:p>
            <a:pPr>
              <a:defRPr/>
            </a:pPr>
            <a:r>
              <a:rPr lang="en-US" b="1"/>
              <a:t>EntityID Format: </a:t>
            </a:r>
            <a:r>
              <a:rPr lang="en-US"/>
              <a:t>Values of the entityID attribute registered MUST be an absolute URI using the http, https or urn schemes. </a:t>
            </a:r>
            <a:endParaRPr lang="fr-FR"/>
          </a:p>
          <a:p>
            <a:pPr>
              <a:defRPr/>
            </a:pPr>
            <a:r>
              <a:rPr lang="en-US" b="1"/>
              <a:t>Scope Format</a:t>
            </a:r>
            <a:r>
              <a:rPr lang="fr-FR" sz="1200"/>
              <a:t>: </a:t>
            </a:r>
            <a:r>
              <a:rPr lang="en-US"/>
              <a:t>For Identity Provider entities, scopes MUST be rooted in the DNS domain namespace, expressed in lowercase. Multiple scopes are allowed.</a:t>
            </a:r>
            <a:endParaRPr/>
          </a:p>
          <a:p>
            <a:pPr>
              <a:defRPr/>
            </a:pPr>
            <a:r>
              <a:rPr lang="en-US" b="1"/>
              <a:t>Entity Validation: </a:t>
            </a:r>
            <a:r>
              <a:rPr lang="en-US"/>
              <a:t>On entity registration, the Federation Operator SHALL carry out entity vaildations checks. These checks include: </a:t>
            </a:r>
            <a:endParaRPr/>
          </a:p>
          <a:p>
            <a:pPr marL="285750" indent="-285750">
              <a:buFont typeface="Arial"/>
              <a:buChar char="•"/>
              <a:defRPr/>
            </a:pPr>
            <a:r>
              <a:rPr lang="en-US"/>
              <a:t>Ensuring all required information is present in the metadata;</a:t>
            </a:r>
            <a:endParaRPr/>
          </a:p>
          <a:p>
            <a:pPr marL="285750" lvl="0" indent="-285750">
              <a:buFont typeface="Arial"/>
              <a:buChar char="•"/>
              <a:defRPr/>
            </a:pPr>
            <a:r>
              <a:rPr lang="en-US"/>
              <a:t>Ensuring metadata is correctly formatted; </a:t>
            </a:r>
            <a:endParaRPr lang="fr-FR"/>
          </a:p>
          <a:p>
            <a:pPr marL="285750" lvl="0" indent="-285750">
              <a:buFont typeface="Arial"/>
              <a:buChar char="•"/>
              <a:defRPr/>
            </a:pPr>
            <a:r>
              <a:rPr lang="en-US"/>
              <a:t>Ensuring protocol endpoints are properly protected with TLS / SSL certificates. </a:t>
            </a:r>
            <a:endParaRPr lang="fr-FR"/>
          </a:p>
          <a:p>
            <a:pPr>
              <a:defRPr/>
            </a:pPr>
            <a:r>
              <a:rPr lang="en-US"/>
              <a:t> </a:t>
            </a:r>
            <a:endParaRPr lang="fr-FR"/>
          </a:p>
          <a:p>
            <a:pPr marL="285750" indent="-285750">
              <a:buFont typeface="Arial"/>
              <a:buChar char="•"/>
              <a:defRPr/>
            </a:pPr>
            <a:endParaRPr lang="fr-FR"/>
          </a:p>
          <a:p>
            <a:pPr>
              <a:defRPr/>
            </a:pPr>
            <a:endParaRPr lang="fr-FR"/>
          </a:p>
          <a:p>
            <a:pPr>
              <a:defRPr/>
            </a:pPr>
            <a:endParaRPr lang="fr-FR" sz="1200">
              <a:ea typeface="MS Mincho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2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sz="2900"/>
              <a:t>Metadata Registration Practice Statement : content</a:t>
            </a:r>
            <a:endParaRPr sz="2900"/>
          </a:p>
        </p:txBody>
      </p:sp>
      <p:sp>
        <p:nvSpPr>
          <p:cNvPr id="5" name="Espace réservé du contenu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  <a:p>
            <a:pPr marL="0" indent="0">
              <a:buNone/>
              <a:defRPr/>
            </a:pPr>
            <a:endParaRPr lang="fr-FR"/>
          </a:p>
          <a:p>
            <a:pPr>
              <a:defRPr/>
            </a:pPr>
            <a:endParaRPr lang="en-US"/>
          </a:p>
        </p:txBody>
      </p:sp>
      <p:sp>
        <p:nvSpPr>
          <p:cNvPr id="6" name="Espace réservé du contenu 1"/>
          <p:cNvSpPr>
            <a:spLocks/>
          </p:cNvSpPr>
          <p:nvPr/>
        </p:nvSpPr>
        <p:spPr bwMode="auto">
          <a:xfrm>
            <a:off x="1151296" y="1580450"/>
            <a:ext cx="9096676" cy="43513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/>
              <a:t>Entity Management:</a:t>
            </a:r>
            <a:endParaRPr/>
          </a:p>
          <a:p>
            <a:pPr lvl="1">
              <a:defRPr/>
            </a:pPr>
            <a:r>
              <a:rPr lang="en-US" i="1"/>
              <a:t>It describes the processes undertaken once an entity has been registered – including processes for change requests, removal and any intervention the Federation Operator may take.</a:t>
            </a:r>
            <a:r>
              <a:rPr lang="fr-FR"/>
              <a:t> </a:t>
            </a:r>
            <a:endParaRPr lang="en-US" i="1"/>
          </a:p>
          <a:p>
            <a:pPr lvl="1">
              <a:defRPr/>
            </a:pPr>
            <a:r>
              <a:rPr lang="en-US" i="1"/>
              <a:t>Example: </a:t>
            </a:r>
            <a:endParaRPr lang="fr-FR"/>
          </a:p>
        </p:txBody>
      </p:sp>
      <p:sp>
        <p:nvSpPr>
          <p:cNvPr id="7" name="Text Box 5"/>
          <p:cNvSpPr>
            <a:spLocks/>
          </p:cNvSpPr>
          <p:nvPr/>
        </p:nvSpPr>
        <p:spPr bwMode="auto">
          <a:xfrm>
            <a:off x="1093286" y="3522863"/>
            <a:ext cx="9154686" cy="254850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defRPr/>
            </a:pPr>
            <a:r>
              <a:rPr lang="en-US" b="1"/>
              <a:t>Entity Change Requests: </a:t>
            </a:r>
            <a:r>
              <a:rPr lang="en-US"/>
              <a:t>Any request for entity addition, change or removal from Federation members needs to be communicated from or confirmed by their respective Registered Representatives.</a:t>
            </a:r>
            <a:r>
              <a:rPr lang="fr-FR" sz="1200"/>
              <a:t> </a:t>
            </a:r>
            <a:endParaRPr/>
          </a:p>
          <a:p>
            <a:pPr>
              <a:defRPr/>
            </a:pPr>
            <a:r>
              <a:rPr lang="en-US" b="1"/>
              <a:t>Unsolicited Entity Changes: </a:t>
            </a:r>
            <a:r>
              <a:rPr lang="en-US"/>
              <a:t>The Federation Operator may amend or modify the Federation metadata at any time in order to:</a:t>
            </a:r>
            <a:endParaRPr lang="fr-FR"/>
          </a:p>
          <a:p>
            <a:pPr marL="285750" indent="-285750">
              <a:buFont typeface="Arial"/>
              <a:buChar char="•"/>
              <a:defRPr/>
            </a:pPr>
            <a:r>
              <a:rPr lang="en-US"/>
              <a:t>Ensure the security and integrity of the metadata;</a:t>
            </a:r>
            <a:endParaRPr lang="fr-FR"/>
          </a:p>
          <a:p>
            <a:pPr marL="285750" lvl="0" indent="-285750">
              <a:buFont typeface="Arial"/>
              <a:buChar char="•"/>
              <a:defRPr/>
            </a:pPr>
            <a:r>
              <a:rPr lang="en-US"/>
              <a:t>Comply with interFederation agreements;</a:t>
            </a:r>
            <a:endParaRPr lang="fr-FR"/>
          </a:p>
          <a:p>
            <a:pPr marL="285750" lvl="0" indent="-285750">
              <a:buFont typeface="Arial"/>
              <a:buChar char="•"/>
              <a:defRPr/>
            </a:pPr>
            <a:r>
              <a:rPr lang="en-US"/>
              <a:t>Improve interoperability;</a:t>
            </a:r>
            <a:endParaRPr lang="fr-FR"/>
          </a:p>
          <a:p>
            <a:pPr marL="285750" lvl="0" indent="-285750">
              <a:buFont typeface="Arial"/>
              <a:buChar char="•"/>
              <a:defRPr/>
            </a:pPr>
            <a:r>
              <a:rPr lang="en-US"/>
              <a:t>Add value to the metadata. </a:t>
            </a:r>
            <a:endParaRPr lang="fr-FR"/>
          </a:p>
          <a:p>
            <a:pPr>
              <a:defRPr/>
            </a:pPr>
            <a:endParaRPr lang="fr-FR" sz="1200">
              <a:ea typeface="MS Mincho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2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sz="2900"/>
              <a:t>Metadata Registration Practice Statement : Template</a:t>
            </a:r>
            <a:endParaRPr sz="2900"/>
          </a:p>
        </p:txBody>
      </p:sp>
      <p:sp>
        <p:nvSpPr>
          <p:cNvPr id="5" name="Espace réservé du contenu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marL="0" indent="0">
              <a:buNone/>
              <a:defRPr/>
            </a:pPr>
            <a:r>
              <a:rPr lang="en-US"/>
              <a:t>It is RECOMMENDED that SAML Metadata Producers use the SAML Metadata Registration Practice Statement </a:t>
            </a:r>
            <a:r>
              <a:rPr lang="en-US" b="1" u="sng">
                <a:hlinkClick r:id="rId2"/>
              </a:rPr>
              <a:t>Template</a:t>
            </a:r>
            <a:r>
              <a:rPr lang="en-US"/>
              <a:t>, or ensure that that content described in the template is fully covered within published statements. </a:t>
            </a:r>
            <a:endParaRPr/>
          </a:p>
          <a:p>
            <a:pPr marL="457200" lvl="1" indent="0">
              <a:buNone/>
              <a:defRPr/>
            </a:pPr>
            <a:endParaRPr lang="en-US" b="1"/>
          </a:p>
          <a:p>
            <a:pPr marL="457200" lvl="1" indent="0">
              <a:buNone/>
              <a:defRPr/>
            </a:pPr>
            <a:r>
              <a:rPr lang="en-US" b="1"/>
              <a:t>MRPS Template: </a:t>
            </a:r>
            <a:r>
              <a:rPr lang="en-US" u="sng">
                <a:hlinkClick r:id="rId3"/>
              </a:rPr>
              <a:t>https://github.com/REFEDS/MRPS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f3921b2527_1_434"/>
          <p:cNvSpPr txBox="1">
            <a:spLocks noGrp="1"/>
          </p:cNvSpPr>
          <p:nvPr>
            <p:ph type="title"/>
          </p:nvPr>
        </p:nvSpPr>
        <p:spPr>
          <a:xfrm>
            <a:off x="744354" y="2187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Custom Design</Template>
  <TotalTime>6</TotalTime>
  <Words>574</Words>
  <Application>Microsoft Macintosh PowerPoint</Application>
  <DocSecurity>0</DocSecurity>
  <PresentationFormat>Widescreen</PresentationFormat>
  <Paragraphs>53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MS Mincho</vt:lpstr>
      <vt:lpstr>Aptos</vt:lpstr>
      <vt:lpstr>Arial</vt:lpstr>
      <vt:lpstr>Calibri</vt:lpstr>
      <vt:lpstr>Calibri Light</vt:lpstr>
      <vt:lpstr>Custom Design</vt:lpstr>
      <vt:lpstr>Office Theme</vt:lpstr>
      <vt:lpstr>1_Custom Design</vt:lpstr>
      <vt:lpstr>Metadata Registration Practice Statement</vt:lpstr>
      <vt:lpstr>What is the Metadata Registration Practice Statement (MRPS) ?</vt:lpstr>
      <vt:lpstr>Metadata Registration Practice Statement : content</vt:lpstr>
      <vt:lpstr>Metadata Registration Practice Statement : content</vt:lpstr>
      <vt:lpstr>Metadata Registration Practice Statement : content</vt:lpstr>
      <vt:lpstr>Metadata Registration Practice Statement : content</vt:lpstr>
      <vt:lpstr>Metadata Registration Practice Statement : Template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Microsoft Office User</dc:creator>
  <cp:keywords/>
  <dc:description/>
  <cp:lastModifiedBy>Mario Reale</cp:lastModifiedBy>
  <cp:revision>37</cp:revision>
  <dcterms:created xsi:type="dcterms:W3CDTF">2019-08-20T09:06:22Z</dcterms:created>
  <dcterms:modified xsi:type="dcterms:W3CDTF">2025-04-13T19:46:43Z</dcterms:modified>
  <cp:category/>
  <dc:identifier/>
  <cp:contentStatus/>
  <dc:language/>
  <cp:version/>
</cp:coreProperties>
</file>